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Lora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CUKppcV5BiCGwN949jcHXNhd3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35" Type="http://schemas.openxmlformats.org/officeDocument/2006/relationships/font" Target="fonts/Lora-regular.fntdata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37" Type="http://schemas.openxmlformats.org/officeDocument/2006/relationships/font" Target="fonts/Lora-italic.fntdata"/><Relationship Id="rId14" Type="http://schemas.openxmlformats.org/officeDocument/2006/relationships/slide" Target="slides/slide10.xml"/><Relationship Id="rId36" Type="http://schemas.openxmlformats.org/officeDocument/2006/relationships/font" Target="fonts/Lora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Lora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3556814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f36a76d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f36a76d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f36a76d2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6f36a76d2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f36a76d2d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6f36a76d2d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f36a76d2d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6f36a76d2d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f36a76d2d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6f36a76d2d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36a76d2d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6f36a76d2d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f36a76d2d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6f36a76d2d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36a76d2d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6f36a76d2d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f36a76d2d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6f36a76d2d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f36a76d2d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6f36a76d2d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f36a76d2d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https://www.ncbi.nlm.nih.gov/pmc/articles/PMC3556814/</a:t>
            </a:r>
            <a:endParaRPr/>
          </a:p>
        </p:txBody>
      </p:sp>
      <p:sp>
        <p:nvSpPr>
          <p:cNvPr id="267" name="Google Shape;267;g6f36a76d2d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f36a76d2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6f36a76d2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f36a76d2d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6f36a76d2d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f36a76d2d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6f36a76d2d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hyperlink" Target="https://www.ebi.ac.uk/gwas/diagra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ebi.ac.uk/gwas/efotraits/EFO_0004329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ebi.ac.uk/gwas/efotraits/EFO_0007878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nature.com/articles/ncomms1204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Chasing traits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</a:t>
            </a:r>
            <a:r>
              <a:rPr lang="en-US" sz="2800"/>
              <a:t>pproaches to decoding the genome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f36a76d2d_0_0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6f36a76d2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00" y="0"/>
            <a:ext cx="788753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6f36a76d2d_0_0"/>
          <p:cNvSpPr txBox="1"/>
          <p:nvPr/>
        </p:nvSpPr>
        <p:spPr>
          <a:xfrm>
            <a:off x="435100" y="2818625"/>
            <a:ext cx="2629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https://www.ebi.ac.uk/gwas/diagram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f36a76d2d_0_9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6f36a76d2d_0_9"/>
          <p:cNvSpPr txBox="1"/>
          <p:nvPr/>
        </p:nvSpPr>
        <p:spPr>
          <a:xfrm>
            <a:off x="513950" y="922925"/>
            <a:ext cx="3711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https://www.ebi.ac.uk/gwas/efotraits/EFO_0004329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6f36a76d2d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25" y="1408451"/>
            <a:ext cx="11887200" cy="4479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6f36a76d2d_0_9"/>
          <p:cNvSpPr txBox="1"/>
          <p:nvPr/>
        </p:nvSpPr>
        <p:spPr>
          <a:xfrm>
            <a:off x="4301925" y="336850"/>
            <a:ext cx="87657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OR: odds ratio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(for categorical traits)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OR = (A:drinkers/A:non-drinkers ) / (a:drinkers/a:non-drinkers)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OR = 2      ⇒  risk allele carriers are twice more likely to start drinking than people without risk allele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f36a76d2d_0_20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6f36a76d2d_0_20"/>
          <p:cNvSpPr txBox="1"/>
          <p:nvPr/>
        </p:nvSpPr>
        <p:spPr>
          <a:xfrm>
            <a:off x="775025" y="821500"/>
            <a:ext cx="3711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https://www.ebi.ac.uk/gwas/efotraits/EFO_0007878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6f36a76d2d_0_20"/>
          <p:cNvSpPr txBox="1"/>
          <p:nvPr/>
        </p:nvSpPr>
        <p:spPr>
          <a:xfrm>
            <a:off x="5919875" y="402725"/>
            <a:ext cx="61578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Beta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: effect size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(for continuous traits)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Change in trait in individuals carrying risk allele compared to non-risk allele carriers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6f36a76d2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4425"/>
            <a:ext cx="11887200" cy="372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f36a76d2d_1_43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 difficulties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6f36a76d2d_1_43"/>
          <p:cNvSpPr txBox="1"/>
          <p:nvPr/>
        </p:nvSpPr>
        <p:spPr>
          <a:xfrm>
            <a:off x="628150" y="1389475"/>
            <a:ext cx="1121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small-effect alleles (the majority) can only be detected with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huge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sample sizes (10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+)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control for possible population structure!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if most of our cases (drinkers) are Russians and most controls (non-drinkers) are Persians, we will detect a LOT of “drinking-associated” SNPs that simply distinguish Russians from Persians but have no relation to drinking, specifically.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Either sample from the same population, or use population as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covariate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GWAS model.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what if population structure is unknown?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it from the data!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(later in the class)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36a76d2d_1_54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6f36a76d2d_1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020" y="1555740"/>
            <a:ext cx="9540763" cy="511833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6f36a76d2d_1_54"/>
          <p:cNvSpPr txBox="1"/>
          <p:nvPr/>
        </p:nvSpPr>
        <p:spPr>
          <a:xfrm>
            <a:off x="2449511" y="285383"/>
            <a:ext cx="761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Continuum of association strengths at many SNPs – POLYGENIC TRAIT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Even the best variants accounting only for small fraction of heritability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Population-specific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(which is not necessarily bad!)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6f36a76d2d_1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2948" y="0"/>
            <a:ext cx="2129051" cy="21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6f36a76d2d_1_54"/>
          <p:cNvSpPr txBox="1"/>
          <p:nvPr/>
        </p:nvSpPr>
        <p:spPr>
          <a:xfrm>
            <a:off x="10294400" y="-512830"/>
            <a:ext cx="15087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9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6f36a76d2d_1_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45699" y="3810000"/>
            <a:ext cx="21463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6f36a76d2d_1_54"/>
          <p:cNvSpPr txBox="1"/>
          <p:nvPr/>
        </p:nvSpPr>
        <p:spPr>
          <a:xfrm>
            <a:off x="10739165" y="3440668"/>
            <a:ext cx="14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 A. Fisher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f36a76d2d_1_96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6f36a76d2d_1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76" y="3119276"/>
            <a:ext cx="6636974" cy="356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6f36a76d2d_1_96"/>
          <p:cNvSpPr txBox="1"/>
          <p:nvPr/>
        </p:nvSpPr>
        <p:spPr>
          <a:xfrm>
            <a:off x="2449511" y="285383"/>
            <a:ext cx="761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Polygenic Score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(PGS): 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predict the trait in a new sample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sum up the effect sizes (Betas) of all observed SNPs (significant or not)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PGS SNPs are chosen after “LD clumping” (choose best SNP, remove all SNPs in LD with it, repeat for next-best remaining SNP etc.)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6f36a76d2d_1_96"/>
          <p:cNvSpPr txBox="1"/>
          <p:nvPr/>
        </p:nvSpPr>
        <p:spPr>
          <a:xfrm>
            <a:off x="10294400" y="-512830"/>
            <a:ext cx="15087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6f36a76d2d_1_96"/>
          <p:cNvSpPr txBox="1"/>
          <p:nvPr/>
        </p:nvSpPr>
        <p:spPr>
          <a:xfrm>
            <a:off x="5354600" y="2389100"/>
            <a:ext cx="6448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How to calculate PGS for a categorical trait (based on ORs?)</a:t>
            </a:r>
            <a:endParaRPr i="1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984" y="425885"/>
            <a:ext cx="9436274" cy="4954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79" y="150313"/>
            <a:ext cx="11600021" cy="648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852" y="1009936"/>
            <a:ext cx="6669922" cy="42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2744" y="1910069"/>
            <a:ext cx="3339234" cy="223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0910" y="28741"/>
            <a:ext cx="8417490" cy="447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1166" y="4507773"/>
            <a:ext cx="3842707" cy="235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2165683" y="733926"/>
            <a:ext cx="768818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idea: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Identify natural variation in traits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Find genomic features correlated with this variation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2089558" y="3317252"/>
            <a:ext cx="42210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GWAS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QTL mapping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Admixture mapping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	Genome scanning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851176" y="2209254"/>
            <a:ext cx="4967785" cy="427809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Disclaimer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these methods provide only correlative evidence!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go from “candidate gene list” to a conclusion that a locus is really involved in trait determination can be a very long road.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start: combine several lines of evidence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75" y="1776475"/>
            <a:ext cx="5533625" cy="49526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 txBox="1"/>
          <p:nvPr/>
        </p:nvSpPr>
        <p:spPr>
          <a:xfrm>
            <a:off x="878306" y="276726"/>
            <a:ext cx="102148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QTL mapping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 txBox="1"/>
          <p:nvPr/>
        </p:nvSpPr>
        <p:spPr>
          <a:xfrm>
            <a:off x="1291425" y="1168746"/>
            <a:ext cx="107771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like GWAS, but the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population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progeny of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parental pair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5987964" y="2142689"/>
            <a:ext cx="5868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powerful, trait-associated regions are much easier to detect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Needs very few markers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 txBox="1"/>
          <p:nvPr/>
        </p:nvSpPr>
        <p:spPr>
          <a:xfrm>
            <a:off x="6064089" y="3772320"/>
            <a:ext cx="58686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most cases, signals are specific to the chosen parents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(i.e. cannot fully answer “what makes trait vary in natural populations”)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genomic resolution (unless either very many individuals are genotyped, or advanced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generation is used)</a:t>
            </a:r>
            <a:endParaRPr/>
          </a:p>
        </p:txBody>
      </p:sp>
      <p:cxnSp>
        <p:nvCxnSpPr>
          <p:cNvPr id="232" name="Google Shape;232;p11"/>
          <p:cNvCxnSpPr/>
          <p:nvPr/>
        </p:nvCxnSpPr>
        <p:spPr>
          <a:xfrm flipH="1">
            <a:off x="4539815" y="1568840"/>
            <a:ext cx="909600" cy="289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f36a76d2d_1_64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QTL mapping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6f36a76d2d_1_64"/>
          <p:cNvSpPr txBox="1"/>
          <p:nvPr/>
        </p:nvSpPr>
        <p:spPr>
          <a:xfrm>
            <a:off x="1291425" y="1168746"/>
            <a:ext cx="107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like GWAS, but the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population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progeny of single parental pair (or just a few parents)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6f36a76d2d_1_64"/>
          <p:cNvSpPr txBox="1"/>
          <p:nvPr/>
        </p:nvSpPr>
        <p:spPr>
          <a:xfrm>
            <a:off x="5987964" y="2142689"/>
            <a:ext cx="5868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powerful, trait-associated regions are much easier to detect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Needs very few markers </a:t>
            </a:r>
            <a:r>
              <a:rPr i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(why?)</a:t>
            </a:r>
            <a:endParaRPr i="1" sz="18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6f36a76d2d_1_64"/>
          <p:cNvSpPr txBox="1"/>
          <p:nvPr/>
        </p:nvSpPr>
        <p:spPr>
          <a:xfrm>
            <a:off x="6064089" y="3772320"/>
            <a:ext cx="58686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most cases, signals are specific to the chosen parents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(i.e. cannot answer “what makes trait vary in natural populations”)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genomic resolution (unless very many individuals are genotyped)</a:t>
            </a:r>
            <a:endParaRPr/>
          </a:p>
        </p:txBody>
      </p:sp>
      <p:pic>
        <p:nvPicPr>
          <p:cNvPr id="241" name="Google Shape;241;g6f36a76d2d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375" y="2670579"/>
            <a:ext cx="5319783" cy="247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f36a76d2d_1_75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Linkage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map construction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6f36a76d2d_1_75"/>
          <p:cNvSpPr txBox="1"/>
          <p:nvPr/>
        </p:nvSpPr>
        <p:spPr>
          <a:xfrm>
            <a:off x="597050" y="1149721"/>
            <a:ext cx="107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QTL mapping, don’t need a genome!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relative position of markers based on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observed frequency of recombination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among them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6f36a76d2d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101" y="2360350"/>
            <a:ext cx="4099426" cy="41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6f36a76d2d_1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50" y="2284201"/>
            <a:ext cx="6984875" cy="32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f36a76d2d_1_87"/>
          <p:cNvSpPr txBox="1"/>
          <p:nvPr/>
        </p:nvSpPr>
        <p:spPr>
          <a:xfrm>
            <a:off x="597056" y="2686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Linkage map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6f36a76d2d_1_87"/>
          <p:cNvSpPr txBox="1"/>
          <p:nvPr/>
        </p:nvSpPr>
        <p:spPr>
          <a:xfrm>
            <a:off x="597050" y="1149721"/>
            <a:ext cx="107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Super-useful for genome assembly!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6f36a76d2d_1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50" y="2146149"/>
            <a:ext cx="5376301" cy="42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6f36a76d2d_1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447" y="396622"/>
            <a:ext cx="6489999" cy="1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f36a76d2d_1_15"/>
          <p:cNvSpPr txBox="1"/>
          <p:nvPr/>
        </p:nvSpPr>
        <p:spPr>
          <a:xfrm>
            <a:off x="653750" y="1492350"/>
            <a:ext cx="51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population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admixed, have 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easily identifiable ancestry types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African-Americans)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Intermediate between GWAS and QTL mapping in terms of power:resolution tradeoff.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GWAS, characterizes natural population (not just one pair of parents)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6f36a76d2d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650" y="371175"/>
            <a:ext cx="5964350" cy="5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6f36a76d2d_1_15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Admixture mapping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f36a76d2d_1_28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Admixture mapping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6f36a76d2d_1_28"/>
          <p:cNvSpPr txBox="1"/>
          <p:nvPr/>
        </p:nvSpPr>
        <p:spPr>
          <a:xfrm>
            <a:off x="530025" y="1054550"/>
            <a:ext cx="51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population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admixed, have two easily identifiable ancestry types 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African-Americans)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Intermediate between GWAS and QTL mapping in terms of power vs. resolution tradeoff.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GWAS, characterizes a natural population (not just one pair of parents)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6f36a76d2d_1_28"/>
          <p:cNvPicPr preferRelativeResize="0"/>
          <p:nvPr/>
        </p:nvPicPr>
        <p:blipFill rotWithShape="1">
          <a:blip r:embed="rId3">
            <a:alphaModFix/>
          </a:blip>
          <a:srcRect b="13329" l="5311" r="0" t="0"/>
          <a:stretch/>
        </p:blipFill>
        <p:spPr>
          <a:xfrm>
            <a:off x="6405325" y="1643475"/>
            <a:ext cx="5259875" cy="43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6f36a76d2d_1_28"/>
          <p:cNvSpPr txBox="1"/>
          <p:nvPr/>
        </p:nvSpPr>
        <p:spPr>
          <a:xfrm>
            <a:off x="10250625" y="3435850"/>
            <a:ext cx="1056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cases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controls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6f36a76d2d_1_28"/>
          <p:cNvSpPr txBox="1"/>
          <p:nvPr/>
        </p:nvSpPr>
        <p:spPr>
          <a:xfrm rot="-5400000">
            <a:off x="5282375" y="3109200"/>
            <a:ext cx="1912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% African ancestry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6f36a76d2d_1_28"/>
          <p:cNvSpPr txBox="1"/>
          <p:nvPr/>
        </p:nvSpPr>
        <p:spPr>
          <a:xfrm>
            <a:off x="240625" y="4438575"/>
            <a:ext cx="67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Where can we (“non-human” people) use this approach?</a:t>
            </a:r>
            <a:endParaRPr i="1" sz="20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What type of sequencing would </a:t>
            </a:r>
            <a:r>
              <a:rPr i="1" lang="en-US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you </a:t>
            </a:r>
            <a:r>
              <a:rPr i="1" lang="en-US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choose?</a:t>
            </a:r>
            <a:endParaRPr i="1" sz="20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6f36a76d2d_1_28"/>
          <p:cNvSpPr txBox="1"/>
          <p:nvPr/>
        </p:nvSpPr>
        <p:spPr>
          <a:xfrm>
            <a:off x="7947425" y="5888450"/>
            <a:ext cx="29787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position along chromosome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6f36a76d2d_1_28"/>
          <p:cNvSpPr/>
          <p:nvPr/>
        </p:nvSpPr>
        <p:spPr>
          <a:xfrm rot="2941779">
            <a:off x="7638552" y="1767865"/>
            <a:ext cx="247534" cy="49506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 txBox="1"/>
          <p:nvPr/>
        </p:nvSpPr>
        <p:spPr>
          <a:xfrm>
            <a:off x="878306" y="276726"/>
            <a:ext cx="102148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Genome scanning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658196" y="1150200"/>
            <a:ext cx="110640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signatures of natural selection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genome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two or more </a:t>
            </a: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differentially adapted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one population (used in highly-genotyped models, e.g. humans) -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previous lecture!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3"/>
          <p:cNvSpPr txBox="1"/>
          <p:nvPr/>
        </p:nvSpPr>
        <p:spPr>
          <a:xfrm>
            <a:off x="4299045" y="2906972"/>
            <a:ext cx="58685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directly addresses genomic basis of adaptation in nature</a:t>
            </a:r>
            <a:endParaRPr/>
          </a:p>
        </p:txBody>
      </p:sp>
      <p:sp>
        <p:nvSpPr>
          <p:cNvPr id="284" name="Google Shape;284;p13"/>
          <p:cNvSpPr txBox="1"/>
          <p:nvPr/>
        </p:nvSpPr>
        <p:spPr>
          <a:xfrm>
            <a:off x="4299045" y="3611741"/>
            <a:ext cx="5868536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disentangle selection-driven patterns from neutral variation and noise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if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pairs of populations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compared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878306" y="276726"/>
            <a:ext cx="1021481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start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all makes sense only of the trait is 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heritable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1269330" y="2070768"/>
            <a:ext cx="9823786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Broad-sense heritability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proportion of variation explained by who the parents were 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 by clonal identity)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Narrow-sense heritability: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 fraction of variation explained by who the daddy was.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(can also be measured from parent-offspring regression and from difference in correlation between monozygotic vs. dizygotic twins)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/>
        </p:nvSpPr>
        <p:spPr>
          <a:xfrm>
            <a:off x="878306" y="276726"/>
            <a:ext cx="102148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25" y="923051"/>
            <a:ext cx="8456025" cy="507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f36a76d2d_1_0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GWAS: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imputation based on known haplotypes: no need to keep resequencing everyone!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6f36a76d2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00" y="1703476"/>
            <a:ext cx="52387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6f36a76d2d_1_0"/>
          <p:cNvSpPr txBox="1"/>
          <p:nvPr/>
        </p:nvSpPr>
        <p:spPr>
          <a:xfrm>
            <a:off x="5758125" y="4863475"/>
            <a:ext cx="57771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What determines how </a:t>
            </a:r>
            <a:r>
              <a:rPr b="1" i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sparsely</a:t>
            </a:r>
            <a:r>
              <a:rPr i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can you genotype a creature to be able to impute its whole genome? </a:t>
            </a:r>
            <a:endParaRPr i="1" sz="18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36a76d2d_1_8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GWAS: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imputation based on known haplotypes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6f36a76d2d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00" y="1703476"/>
            <a:ext cx="52387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6f36a76d2d_1_8"/>
          <p:cNvSpPr txBox="1"/>
          <p:nvPr/>
        </p:nvSpPr>
        <p:spPr>
          <a:xfrm>
            <a:off x="5758125" y="4863475"/>
            <a:ext cx="57771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What determines how </a:t>
            </a:r>
            <a:r>
              <a:rPr b="1" i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sparsely</a:t>
            </a:r>
            <a:r>
              <a:rPr i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can you genotype a creature to be able to impute the whole genome? </a:t>
            </a:r>
            <a:endParaRPr i="1" sz="18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6f36a76d2d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475" y="922925"/>
            <a:ext cx="4205700" cy="3106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f36a76d2d_0_47"/>
          <p:cNvSpPr txBox="1"/>
          <p:nvPr/>
        </p:nvSpPr>
        <p:spPr>
          <a:xfrm>
            <a:off x="878306" y="276726"/>
            <a:ext cx="10214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GWAS: Manhattan plot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6f36a76d2d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775" y="1294226"/>
            <a:ext cx="9010650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6f36a76d2d_0_47"/>
          <p:cNvSpPr txBox="1"/>
          <p:nvPr/>
        </p:nvSpPr>
        <p:spPr>
          <a:xfrm>
            <a:off x="6928800" y="1294225"/>
            <a:ext cx="5482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/>
              </a:rPr>
              <a:t> cutaneous squamous cell carcinoma</a:t>
            </a:r>
            <a:endParaRPr sz="1350">
              <a:solidFill>
                <a:srgbClr val="006699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/>
        </p:nvSpPr>
        <p:spPr>
          <a:xfrm>
            <a:off x="878306" y="276726"/>
            <a:ext cx="102148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3386531" y="1043095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NIH hoped it would work: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305" y="2031053"/>
            <a:ext cx="9322357" cy="337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2948" y="0"/>
            <a:ext cx="2129051" cy="21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9881325" y="2552300"/>
            <a:ext cx="1901400" cy="3693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“blue eyes gene”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/>
        </p:nvSpPr>
        <p:spPr>
          <a:xfrm>
            <a:off x="878306" y="276726"/>
            <a:ext cx="102148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GWAS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020" y="1555740"/>
            <a:ext cx="9540763" cy="511833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2449511" y="285383"/>
            <a:ext cx="761529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Continuum of association strengths at many SNPs – POLYGENIC TRAIT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Even the best variants accounting only for small fraction of heritability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Population-specific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(which is not necessarily bad!)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2948" y="0"/>
            <a:ext cx="2129051" cy="21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10294400" y="-512830"/>
            <a:ext cx="1508746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9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45699" y="3810000"/>
            <a:ext cx="21463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10739165" y="3440668"/>
            <a:ext cx="1452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 A.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Fisher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2019-01-29T23:42:35Z</dcterms:created>
  <dc:creator>Misha Matz</dc:creator>
</cp:coreProperties>
</file>